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4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9" autoAdjust="0"/>
    <p:restoredTop sz="94619" autoAdjust="0"/>
  </p:normalViewPr>
  <p:slideViewPr>
    <p:cSldViewPr snapToGrid="0">
      <p:cViewPr varScale="1">
        <p:scale>
          <a:sx n="101" d="100"/>
          <a:sy n="101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overview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250000"/>
            </a:lnSpc>
          </a:pPr>
          <a:r>
            <a:rPr lang="en-US" dirty="0"/>
            <a:t>Introduction &amp; scope</a:t>
          </a:r>
        </a:p>
        <a:p>
          <a:pPr>
            <a:lnSpc>
              <a:spcPct val="250000"/>
            </a:lnSpc>
          </a:pPr>
          <a:r>
            <a:rPr lang="en-US" dirty="0"/>
            <a:t>Data Choice &amp; Pipeline</a:t>
          </a:r>
          <a:br>
            <a:rPr lang="en-US" dirty="0"/>
          </a:br>
          <a:r>
            <a:rPr lang="en-US" dirty="0"/>
            <a:t>Conditions for Accuracy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Analysis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250000"/>
            </a:lnSpc>
          </a:pPr>
          <a:r>
            <a:rPr lang="en-MY" dirty="0"/>
            <a:t>Set the Hypothesis</a:t>
          </a: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Conclusion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250000"/>
            </a:lnSpc>
          </a:pPr>
          <a:r>
            <a:rPr lang="en-US" dirty="0"/>
            <a:t>Argument</a:t>
          </a:r>
        </a:p>
        <a:p>
          <a:pPr>
            <a:lnSpc>
              <a:spcPct val="250000"/>
            </a:lnSpc>
          </a:pPr>
          <a:r>
            <a:rPr lang="en-US" dirty="0"/>
            <a:t>Future work</a:t>
          </a:r>
        </a:p>
        <a:p>
          <a:pPr>
            <a:lnSpc>
              <a:spcPct val="250000"/>
            </a:lnSpc>
          </a:pPr>
          <a:r>
            <a:rPr lang="en-US" dirty="0"/>
            <a:t>Q&amp;A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250000"/>
            </a:lnSpc>
          </a:pPr>
          <a:r>
            <a:rPr lang="en-MY" dirty="0"/>
            <a:t>Conduct</a:t>
          </a:r>
          <a:r>
            <a:rPr lang="en-US" dirty="0"/>
            <a:t> </a:t>
          </a:r>
          <a:r>
            <a:rPr lang="en-MY" dirty="0"/>
            <a:t>Analysis</a:t>
          </a:r>
          <a:endParaRPr lang="en-US" dirty="0"/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250000"/>
            </a:lnSpc>
          </a:pPr>
          <a:r>
            <a:rPr lang="en-US" dirty="0"/>
            <a:t>Hypothesis further test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X="135662" custLinFactNeighborX="200000" custLinFactNeighborY="-44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ScaleY="88433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X="-140165" custLinFactNeighborX="-200000" custLinFactNeighborY="-176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E09EB-D68D-44D4-9C0E-0DA68DA8722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DD6F2CD3-6C61-4961-B517-96C4734561E9}">
      <dgm:prSet/>
      <dgm:spPr/>
      <dgm:t>
        <a:bodyPr/>
        <a:lstStyle/>
        <a:p>
          <a:r>
            <a:rPr lang="en-MY"/>
            <a:t>Pearson correlation coefficient (r)</a:t>
          </a:r>
        </a:p>
      </dgm:t>
    </dgm:pt>
    <dgm:pt modelId="{63C860CD-D377-40A7-90A2-5E5A627F2F61}" type="parTrans" cxnId="{A380FF9E-5776-42CA-A798-4E323B4C6C9D}">
      <dgm:prSet/>
      <dgm:spPr/>
      <dgm:t>
        <a:bodyPr/>
        <a:lstStyle/>
        <a:p>
          <a:endParaRPr lang="en-MY"/>
        </a:p>
      </dgm:t>
    </dgm:pt>
    <dgm:pt modelId="{800FBEDC-7A21-4FC3-A937-371F19369796}" type="sibTrans" cxnId="{A380FF9E-5776-42CA-A798-4E323B4C6C9D}">
      <dgm:prSet/>
      <dgm:spPr/>
      <dgm:t>
        <a:bodyPr/>
        <a:lstStyle/>
        <a:p>
          <a:endParaRPr lang="en-MY"/>
        </a:p>
      </dgm:t>
    </dgm:pt>
    <dgm:pt modelId="{B235CD42-5802-401F-91F1-40C096001BFA}">
      <dgm:prSet/>
      <dgm:spPr/>
      <dgm:t>
        <a:bodyPr/>
        <a:lstStyle/>
        <a:p>
          <a:r>
            <a:rPr lang="en-US"/>
            <a:t>Calculate the Test Statistic (t)</a:t>
          </a:r>
          <a:endParaRPr lang="en-MY"/>
        </a:p>
      </dgm:t>
    </dgm:pt>
    <dgm:pt modelId="{B1AF2C88-F462-4020-99D6-21EBF1A249E7}" type="parTrans" cxnId="{6235C712-ADBC-44D7-8C61-7542A21DF737}">
      <dgm:prSet/>
      <dgm:spPr/>
      <dgm:t>
        <a:bodyPr/>
        <a:lstStyle/>
        <a:p>
          <a:endParaRPr lang="en-MY"/>
        </a:p>
      </dgm:t>
    </dgm:pt>
    <dgm:pt modelId="{9F1C2734-CDE1-4D87-A32D-5E1BCA15018B}" type="sibTrans" cxnId="{6235C712-ADBC-44D7-8C61-7542A21DF737}">
      <dgm:prSet/>
      <dgm:spPr/>
      <dgm:t>
        <a:bodyPr/>
        <a:lstStyle/>
        <a:p>
          <a:endParaRPr lang="en-MY"/>
        </a:p>
      </dgm:t>
    </dgm:pt>
    <dgm:pt modelId="{E1ED9739-A220-4209-8A5D-B97928CAE634}">
      <dgm:prSet/>
      <dgm:spPr/>
      <dgm:t>
        <a:bodyPr/>
        <a:lstStyle/>
        <a:p>
          <a:r>
            <a:rPr lang="en-MY"/>
            <a:t> Degrees of Freedom (df)</a:t>
          </a:r>
        </a:p>
      </dgm:t>
    </dgm:pt>
    <dgm:pt modelId="{7538F3DE-5189-46E7-96E1-505659D72385}" type="parTrans" cxnId="{4CA117AE-7E77-4410-9968-F985F1D32321}">
      <dgm:prSet/>
      <dgm:spPr/>
      <dgm:t>
        <a:bodyPr/>
        <a:lstStyle/>
        <a:p>
          <a:endParaRPr lang="en-MY"/>
        </a:p>
      </dgm:t>
    </dgm:pt>
    <dgm:pt modelId="{DB63891C-05C1-4959-BC78-9CCE06B64E83}" type="sibTrans" cxnId="{4CA117AE-7E77-4410-9968-F985F1D32321}">
      <dgm:prSet/>
      <dgm:spPr/>
      <dgm:t>
        <a:bodyPr/>
        <a:lstStyle/>
        <a:p>
          <a:endParaRPr lang="en-MY"/>
        </a:p>
      </dgm:t>
    </dgm:pt>
    <dgm:pt modelId="{C2EAD8DB-AA58-4F39-A78D-75C36D703844}">
      <dgm:prSet/>
      <dgm:spPr/>
      <dgm:t>
        <a:bodyPr/>
        <a:lstStyle/>
        <a:p>
          <a:r>
            <a:rPr lang="en-MY" dirty="0"/>
            <a:t>Compare t to a t-Distribution</a:t>
          </a:r>
        </a:p>
      </dgm:t>
    </dgm:pt>
    <dgm:pt modelId="{DAEED637-E2F8-4D84-822E-D0F4B8FFC9BC}" type="parTrans" cxnId="{EF11D7B9-79B7-4C89-8C34-80A6B1A5E7CA}">
      <dgm:prSet/>
      <dgm:spPr/>
      <dgm:t>
        <a:bodyPr/>
        <a:lstStyle/>
        <a:p>
          <a:endParaRPr lang="en-MY"/>
        </a:p>
      </dgm:t>
    </dgm:pt>
    <dgm:pt modelId="{1585CDCC-F8C3-46C5-B79B-DC49B94451D2}" type="sibTrans" cxnId="{EF11D7B9-79B7-4C89-8C34-80A6B1A5E7CA}">
      <dgm:prSet/>
      <dgm:spPr/>
      <dgm:t>
        <a:bodyPr/>
        <a:lstStyle/>
        <a:p>
          <a:endParaRPr lang="en-MY"/>
        </a:p>
      </dgm:t>
    </dgm:pt>
    <dgm:pt modelId="{A4939EB7-B3A0-45D5-8211-A7FF887449DB}" type="pres">
      <dgm:prSet presAssocID="{35BE09EB-D68D-44D4-9C0E-0DA68DA87229}" presName="rootnode" presStyleCnt="0">
        <dgm:presLayoutVars>
          <dgm:chMax/>
          <dgm:chPref/>
          <dgm:dir/>
          <dgm:animLvl val="lvl"/>
        </dgm:presLayoutVars>
      </dgm:prSet>
      <dgm:spPr/>
    </dgm:pt>
    <dgm:pt modelId="{F347F6C7-5D68-478E-8045-E6B0E156FB23}" type="pres">
      <dgm:prSet presAssocID="{DD6F2CD3-6C61-4961-B517-96C4734561E9}" presName="composite" presStyleCnt="0"/>
      <dgm:spPr/>
    </dgm:pt>
    <dgm:pt modelId="{7963EAB3-1791-4BD1-99A2-F1CC8A12FCDF}" type="pres">
      <dgm:prSet presAssocID="{DD6F2CD3-6C61-4961-B517-96C4734561E9}" presName="bentUpArrow1" presStyleLbl="alignImgPlace1" presStyleIdx="0" presStyleCnt="3"/>
      <dgm:spPr/>
    </dgm:pt>
    <dgm:pt modelId="{D10632F7-9879-45F4-9CB4-1F84A9248CC0}" type="pres">
      <dgm:prSet presAssocID="{DD6F2CD3-6C61-4961-B517-96C4734561E9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7C93E6EF-98BE-4F08-B14F-97277F952B89}" type="pres">
      <dgm:prSet presAssocID="{DD6F2CD3-6C61-4961-B517-96C4734561E9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7904152-2391-4479-B645-2C7A537D2943}" type="pres">
      <dgm:prSet presAssocID="{800FBEDC-7A21-4FC3-A937-371F19369796}" presName="sibTrans" presStyleCnt="0"/>
      <dgm:spPr/>
    </dgm:pt>
    <dgm:pt modelId="{96A2FF8B-E4AB-4F39-B729-1A06B1908E26}" type="pres">
      <dgm:prSet presAssocID="{B235CD42-5802-401F-91F1-40C096001BFA}" presName="composite" presStyleCnt="0"/>
      <dgm:spPr/>
    </dgm:pt>
    <dgm:pt modelId="{DA315914-A429-4B98-A2E3-AC7C074128EF}" type="pres">
      <dgm:prSet presAssocID="{B235CD42-5802-401F-91F1-40C096001BFA}" presName="bentUpArrow1" presStyleLbl="alignImgPlace1" presStyleIdx="1" presStyleCnt="3"/>
      <dgm:spPr/>
    </dgm:pt>
    <dgm:pt modelId="{02337591-7112-4F32-8013-B3DC5243AA6D}" type="pres">
      <dgm:prSet presAssocID="{B235CD42-5802-401F-91F1-40C096001BF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07C7F0C-698E-4C10-82AD-312AC86D06F3}" type="pres">
      <dgm:prSet presAssocID="{B235CD42-5802-401F-91F1-40C096001BF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916D08F-3227-4A25-9444-0F65445B24EF}" type="pres">
      <dgm:prSet presAssocID="{9F1C2734-CDE1-4D87-A32D-5E1BCA15018B}" presName="sibTrans" presStyleCnt="0"/>
      <dgm:spPr/>
    </dgm:pt>
    <dgm:pt modelId="{2B1353FE-5F81-4619-9E41-DC05F19FE40E}" type="pres">
      <dgm:prSet presAssocID="{E1ED9739-A220-4209-8A5D-B97928CAE634}" presName="composite" presStyleCnt="0"/>
      <dgm:spPr/>
    </dgm:pt>
    <dgm:pt modelId="{7A687C0C-0AB2-4A45-83EB-6E61D8200BED}" type="pres">
      <dgm:prSet presAssocID="{E1ED9739-A220-4209-8A5D-B97928CAE634}" presName="bentUpArrow1" presStyleLbl="alignImgPlace1" presStyleIdx="2" presStyleCnt="3"/>
      <dgm:spPr/>
    </dgm:pt>
    <dgm:pt modelId="{BB91D0FF-B118-499F-8D1F-B21E49305296}" type="pres">
      <dgm:prSet presAssocID="{E1ED9739-A220-4209-8A5D-B97928CAE634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C5E3CB9-41AE-4E7B-BF03-599B1EE2F1A0}" type="pres">
      <dgm:prSet presAssocID="{E1ED9739-A220-4209-8A5D-B97928CAE634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973E941-886D-404F-B9AC-AAFE70DD202E}" type="pres">
      <dgm:prSet presAssocID="{DB63891C-05C1-4959-BC78-9CCE06B64E83}" presName="sibTrans" presStyleCnt="0"/>
      <dgm:spPr/>
    </dgm:pt>
    <dgm:pt modelId="{AAA0DD27-24FE-44C8-9339-FD8FB977AFAF}" type="pres">
      <dgm:prSet presAssocID="{C2EAD8DB-AA58-4F39-A78D-75C36D703844}" presName="composite" presStyleCnt="0"/>
      <dgm:spPr/>
    </dgm:pt>
    <dgm:pt modelId="{9204BD5F-0583-4E24-8D63-441228360CF8}" type="pres">
      <dgm:prSet presAssocID="{C2EAD8DB-AA58-4F39-A78D-75C36D70384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F496105-DBAE-42DF-917C-A3D7AE2D4AC8}" type="presOf" srcId="{C2EAD8DB-AA58-4F39-A78D-75C36D703844}" destId="{9204BD5F-0583-4E24-8D63-441228360CF8}" srcOrd="0" destOrd="0" presId="urn:microsoft.com/office/officeart/2005/8/layout/StepDownProcess"/>
    <dgm:cxn modelId="{6235C712-ADBC-44D7-8C61-7542A21DF737}" srcId="{35BE09EB-D68D-44D4-9C0E-0DA68DA87229}" destId="{B235CD42-5802-401F-91F1-40C096001BFA}" srcOrd="1" destOrd="0" parTransId="{B1AF2C88-F462-4020-99D6-21EBF1A249E7}" sibTransId="{9F1C2734-CDE1-4D87-A32D-5E1BCA15018B}"/>
    <dgm:cxn modelId="{7794AB16-D603-45AE-84B2-F8C42AD49390}" type="presOf" srcId="{DD6F2CD3-6C61-4961-B517-96C4734561E9}" destId="{D10632F7-9879-45F4-9CB4-1F84A9248CC0}" srcOrd="0" destOrd="0" presId="urn:microsoft.com/office/officeart/2005/8/layout/StepDownProcess"/>
    <dgm:cxn modelId="{62E6A549-6F10-4FA3-96CA-1596E5EDB370}" type="presOf" srcId="{E1ED9739-A220-4209-8A5D-B97928CAE634}" destId="{BB91D0FF-B118-499F-8D1F-B21E49305296}" srcOrd="0" destOrd="0" presId="urn:microsoft.com/office/officeart/2005/8/layout/StepDownProcess"/>
    <dgm:cxn modelId="{A380FF9E-5776-42CA-A798-4E323B4C6C9D}" srcId="{35BE09EB-D68D-44D4-9C0E-0DA68DA87229}" destId="{DD6F2CD3-6C61-4961-B517-96C4734561E9}" srcOrd="0" destOrd="0" parTransId="{63C860CD-D377-40A7-90A2-5E5A627F2F61}" sibTransId="{800FBEDC-7A21-4FC3-A937-371F19369796}"/>
    <dgm:cxn modelId="{4CA117AE-7E77-4410-9968-F985F1D32321}" srcId="{35BE09EB-D68D-44D4-9C0E-0DA68DA87229}" destId="{E1ED9739-A220-4209-8A5D-B97928CAE634}" srcOrd="2" destOrd="0" parTransId="{7538F3DE-5189-46E7-96E1-505659D72385}" sibTransId="{DB63891C-05C1-4959-BC78-9CCE06B64E83}"/>
    <dgm:cxn modelId="{EF11D7B9-79B7-4C89-8C34-80A6B1A5E7CA}" srcId="{35BE09EB-D68D-44D4-9C0E-0DA68DA87229}" destId="{C2EAD8DB-AA58-4F39-A78D-75C36D703844}" srcOrd="3" destOrd="0" parTransId="{DAEED637-E2F8-4D84-822E-D0F4B8FFC9BC}" sibTransId="{1585CDCC-F8C3-46C5-B79B-DC49B94451D2}"/>
    <dgm:cxn modelId="{01FE8ECD-95FA-4162-827B-4B328848CEF7}" type="presOf" srcId="{B235CD42-5802-401F-91F1-40C096001BFA}" destId="{02337591-7112-4F32-8013-B3DC5243AA6D}" srcOrd="0" destOrd="0" presId="urn:microsoft.com/office/officeart/2005/8/layout/StepDownProcess"/>
    <dgm:cxn modelId="{AD956FDB-5DE6-4CFE-90BD-FD6DFFB0DE99}" type="presOf" srcId="{35BE09EB-D68D-44D4-9C0E-0DA68DA87229}" destId="{A4939EB7-B3A0-45D5-8211-A7FF887449DB}" srcOrd="0" destOrd="0" presId="urn:microsoft.com/office/officeart/2005/8/layout/StepDownProcess"/>
    <dgm:cxn modelId="{84AAFF6A-E1F0-4CE3-9159-C42223BD6C6D}" type="presParOf" srcId="{A4939EB7-B3A0-45D5-8211-A7FF887449DB}" destId="{F347F6C7-5D68-478E-8045-E6B0E156FB23}" srcOrd="0" destOrd="0" presId="urn:microsoft.com/office/officeart/2005/8/layout/StepDownProcess"/>
    <dgm:cxn modelId="{2E9A4DCF-F247-43ED-A914-BB4113001342}" type="presParOf" srcId="{F347F6C7-5D68-478E-8045-E6B0E156FB23}" destId="{7963EAB3-1791-4BD1-99A2-F1CC8A12FCDF}" srcOrd="0" destOrd="0" presId="urn:microsoft.com/office/officeart/2005/8/layout/StepDownProcess"/>
    <dgm:cxn modelId="{BD806DE1-B328-4000-9706-3518320757CB}" type="presParOf" srcId="{F347F6C7-5D68-478E-8045-E6B0E156FB23}" destId="{D10632F7-9879-45F4-9CB4-1F84A9248CC0}" srcOrd="1" destOrd="0" presId="urn:microsoft.com/office/officeart/2005/8/layout/StepDownProcess"/>
    <dgm:cxn modelId="{AC75560D-52C4-4848-A0CB-1BE6CDF250D1}" type="presParOf" srcId="{F347F6C7-5D68-478E-8045-E6B0E156FB23}" destId="{7C93E6EF-98BE-4F08-B14F-97277F952B89}" srcOrd="2" destOrd="0" presId="urn:microsoft.com/office/officeart/2005/8/layout/StepDownProcess"/>
    <dgm:cxn modelId="{FE7A3C6D-357E-4256-86CD-8A49E2CCF3D6}" type="presParOf" srcId="{A4939EB7-B3A0-45D5-8211-A7FF887449DB}" destId="{07904152-2391-4479-B645-2C7A537D2943}" srcOrd="1" destOrd="0" presId="urn:microsoft.com/office/officeart/2005/8/layout/StepDownProcess"/>
    <dgm:cxn modelId="{837BBFE3-A537-448B-B265-55328064E7A2}" type="presParOf" srcId="{A4939EB7-B3A0-45D5-8211-A7FF887449DB}" destId="{96A2FF8B-E4AB-4F39-B729-1A06B1908E26}" srcOrd="2" destOrd="0" presId="urn:microsoft.com/office/officeart/2005/8/layout/StepDownProcess"/>
    <dgm:cxn modelId="{533EF99B-7FD9-4101-9F4C-C4FA5D129B8B}" type="presParOf" srcId="{96A2FF8B-E4AB-4F39-B729-1A06B1908E26}" destId="{DA315914-A429-4B98-A2E3-AC7C074128EF}" srcOrd="0" destOrd="0" presId="urn:microsoft.com/office/officeart/2005/8/layout/StepDownProcess"/>
    <dgm:cxn modelId="{FAB647C7-021B-48A8-83E6-7BCD47AEEEB3}" type="presParOf" srcId="{96A2FF8B-E4AB-4F39-B729-1A06B1908E26}" destId="{02337591-7112-4F32-8013-B3DC5243AA6D}" srcOrd="1" destOrd="0" presId="urn:microsoft.com/office/officeart/2005/8/layout/StepDownProcess"/>
    <dgm:cxn modelId="{3F9B83F4-A94E-4C19-B582-C3C2C9847151}" type="presParOf" srcId="{96A2FF8B-E4AB-4F39-B729-1A06B1908E26}" destId="{F07C7F0C-698E-4C10-82AD-312AC86D06F3}" srcOrd="2" destOrd="0" presId="urn:microsoft.com/office/officeart/2005/8/layout/StepDownProcess"/>
    <dgm:cxn modelId="{DFB0068E-E3F1-4D83-8452-AA37C98157AC}" type="presParOf" srcId="{A4939EB7-B3A0-45D5-8211-A7FF887449DB}" destId="{C916D08F-3227-4A25-9444-0F65445B24EF}" srcOrd="3" destOrd="0" presId="urn:microsoft.com/office/officeart/2005/8/layout/StepDownProcess"/>
    <dgm:cxn modelId="{4F9F2DAA-4A28-4794-B661-704CD62E47B7}" type="presParOf" srcId="{A4939EB7-B3A0-45D5-8211-A7FF887449DB}" destId="{2B1353FE-5F81-4619-9E41-DC05F19FE40E}" srcOrd="4" destOrd="0" presId="urn:microsoft.com/office/officeart/2005/8/layout/StepDownProcess"/>
    <dgm:cxn modelId="{BB74D900-FDB1-4CB0-9486-114840874A05}" type="presParOf" srcId="{2B1353FE-5F81-4619-9E41-DC05F19FE40E}" destId="{7A687C0C-0AB2-4A45-83EB-6E61D8200BED}" srcOrd="0" destOrd="0" presId="urn:microsoft.com/office/officeart/2005/8/layout/StepDownProcess"/>
    <dgm:cxn modelId="{F21E2357-C177-458F-A6CA-31BA0D0DB359}" type="presParOf" srcId="{2B1353FE-5F81-4619-9E41-DC05F19FE40E}" destId="{BB91D0FF-B118-499F-8D1F-B21E49305296}" srcOrd="1" destOrd="0" presId="urn:microsoft.com/office/officeart/2005/8/layout/StepDownProcess"/>
    <dgm:cxn modelId="{8790C55B-F8B4-4BA4-847C-B286BA9F5A8D}" type="presParOf" srcId="{2B1353FE-5F81-4619-9E41-DC05F19FE40E}" destId="{BC5E3CB9-41AE-4E7B-BF03-599B1EE2F1A0}" srcOrd="2" destOrd="0" presId="urn:microsoft.com/office/officeart/2005/8/layout/StepDownProcess"/>
    <dgm:cxn modelId="{7BF893E8-6DF6-43E6-B5EA-90560A014C17}" type="presParOf" srcId="{A4939EB7-B3A0-45D5-8211-A7FF887449DB}" destId="{B973E941-886D-404F-B9AC-AAFE70DD202E}" srcOrd="5" destOrd="0" presId="urn:microsoft.com/office/officeart/2005/8/layout/StepDownProcess"/>
    <dgm:cxn modelId="{E14D3FF3-FC35-473C-BF0D-8B59487E2860}" type="presParOf" srcId="{A4939EB7-B3A0-45D5-8211-A7FF887449DB}" destId="{AAA0DD27-24FE-44C8-9339-FD8FB977AFAF}" srcOrd="6" destOrd="0" presId="urn:microsoft.com/office/officeart/2005/8/layout/StepDownProcess"/>
    <dgm:cxn modelId="{9E265D3B-5DB3-46DD-9D5F-FCFED659A6B9}" type="presParOf" srcId="{AAA0DD27-24FE-44C8-9339-FD8FB977AFAF}" destId="{9204BD5F-0583-4E24-8D63-441228360CF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4636906" y="117501"/>
          <a:ext cx="1078733" cy="1078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4325" y="1408501"/>
          <a:ext cx="3082096" cy="462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Data overview</a:t>
          </a:r>
        </a:p>
      </dsp:txBody>
      <dsp:txXfrm>
        <a:off x="14325" y="1408501"/>
        <a:ext cx="3082096" cy="462314"/>
      </dsp:txXfrm>
    </dsp:sp>
    <dsp:sp modelId="{DD091D0A-5A25-4241-91F3-18D32B0BDD4F}">
      <dsp:nvSpPr>
        <dsp:cNvPr id="0" name=""/>
        <dsp:cNvSpPr/>
      </dsp:nvSpPr>
      <dsp:spPr>
        <a:xfrm>
          <a:off x="14325" y="1917351"/>
          <a:ext cx="3082096" cy="210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&amp; scope</a:t>
          </a:r>
        </a:p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Choice &amp; Pipeline</a:t>
          </a:r>
          <a:br>
            <a:rPr lang="en-US" sz="1700" kern="1200" dirty="0"/>
          </a:br>
          <a:r>
            <a:rPr lang="en-US" sz="1700" kern="1200" dirty="0"/>
            <a:t>Conditions for Accuracy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4325" y="1917351"/>
        <a:ext cx="3082096" cy="2108607"/>
      </dsp:txXfrm>
    </dsp:sp>
    <dsp:sp modelId="{210823F6-AC1A-46E3-9D99-A319DF497539}">
      <dsp:nvSpPr>
        <dsp:cNvPr id="0" name=""/>
        <dsp:cNvSpPr/>
      </dsp:nvSpPr>
      <dsp:spPr>
        <a:xfrm>
          <a:off x="967995" y="161063"/>
          <a:ext cx="1078733" cy="1078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5789" y="1423541"/>
          <a:ext cx="3082096" cy="462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Analysis</a:t>
          </a:r>
        </a:p>
      </dsp:txBody>
      <dsp:txXfrm>
        <a:off x="3635789" y="1423541"/>
        <a:ext cx="3082096" cy="462314"/>
      </dsp:txXfrm>
    </dsp:sp>
    <dsp:sp modelId="{7CD40649-A74C-4AD8-B9D0-2573A1955C91}">
      <dsp:nvSpPr>
        <dsp:cNvPr id="0" name=""/>
        <dsp:cNvSpPr/>
      </dsp:nvSpPr>
      <dsp:spPr>
        <a:xfrm>
          <a:off x="3635789" y="1962472"/>
          <a:ext cx="3082096" cy="204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 dirty="0"/>
            <a:t>Set the Hypothesis</a:t>
          </a:r>
          <a:endParaRPr lang="en-US" sz="1700" kern="1200" dirty="0"/>
        </a:p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 dirty="0"/>
            <a:t>Conduct</a:t>
          </a:r>
          <a:r>
            <a:rPr lang="en-US" sz="1700" kern="1200" dirty="0"/>
            <a:t> </a:t>
          </a:r>
          <a:r>
            <a:rPr lang="en-MY" sz="1700" kern="1200" dirty="0"/>
            <a:t>Analysis</a:t>
          </a:r>
          <a:endParaRPr lang="en-US" sz="1700" kern="1200" dirty="0"/>
        </a:p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Hypothesis further test</a:t>
          </a:r>
        </a:p>
      </dsp:txBody>
      <dsp:txXfrm>
        <a:off x="3635789" y="1962472"/>
        <a:ext cx="3082096" cy="2048445"/>
      </dsp:txXfrm>
    </dsp:sp>
    <dsp:sp modelId="{B0A3ABD2-C471-4A21-8AEF-3843C86919E1}">
      <dsp:nvSpPr>
        <dsp:cNvPr id="0" name=""/>
        <dsp:cNvSpPr/>
      </dsp:nvSpPr>
      <dsp:spPr>
        <a:xfrm>
          <a:off x="8258933" y="180082"/>
          <a:ext cx="1078733" cy="1078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7252" y="1423541"/>
          <a:ext cx="3082096" cy="462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Conclusion</a:t>
          </a:r>
        </a:p>
      </dsp:txBody>
      <dsp:txXfrm>
        <a:off x="7257252" y="1423541"/>
        <a:ext cx="3082096" cy="462314"/>
      </dsp:txXfrm>
    </dsp:sp>
    <dsp:sp modelId="{6418EBED-F111-425B-8EE2-06B8B2297A68}">
      <dsp:nvSpPr>
        <dsp:cNvPr id="0" name=""/>
        <dsp:cNvSpPr/>
      </dsp:nvSpPr>
      <dsp:spPr>
        <a:xfrm>
          <a:off x="7257252" y="1962472"/>
          <a:ext cx="3082096" cy="204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Argument</a:t>
          </a:r>
        </a:p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</a:t>
          </a:r>
        </a:p>
        <a:p>
          <a:pPr marL="0" lvl="0" indent="0" algn="ctr" defTabSz="75565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Q&amp;A</a:t>
          </a:r>
        </a:p>
      </dsp:txBody>
      <dsp:txXfrm>
        <a:off x="7257252" y="1962472"/>
        <a:ext cx="3082096" cy="2048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3EAB3-1791-4BD1-99A2-F1CC8A12FCDF}">
      <dsp:nvSpPr>
        <dsp:cNvPr id="0" name=""/>
        <dsp:cNvSpPr/>
      </dsp:nvSpPr>
      <dsp:spPr>
        <a:xfrm rot="5400000">
          <a:off x="821881" y="653025"/>
          <a:ext cx="573497" cy="6529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632F7-9879-45F4-9CB4-1F84A9248CC0}">
      <dsp:nvSpPr>
        <dsp:cNvPr id="0" name=""/>
        <dsp:cNvSpPr/>
      </dsp:nvSpPr>
      <dsp:spPr>
        <a:xfrm>
          <a:off x="669939" y="17291"/>
          <a:ext cx="965432" cy="6757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000" kern="1200"/>
            <a:t>Pearson correlation coefficient (r)</a:t>
          </a:r>
        </a:p>
      </dsp:txBody>
      <dsp:txXfrm>
        <a:off x="702933" y="50285"/>
        <a:ext cx="899444" cy="609783"/>
      </dsp:txXfrm>
    </dsp:sp>
    <dsp:sp modelId="{7C93E6EF-98BE-4F08-B14F-97277F952B89}">
      <dsp:nvSpPr>
        <dsp:cNvPr id="0" name=""/>
        <dsp:cNvSpPr/>
      </dsp:nvSpPr>
      <dsp:spPr>
        <a:xfrm>
          <a:off x="1635372" y="81741"/>
          <a:ext cx="702163" cy="546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5914-A429-4B98-A2E3-AC7C074128EF}">
      <dsp:nvSpPr>
        <dsp:cNvPr id="0" name=""/>
        <dsp:cNvSpPr/>
      </dsp:nvSpPr>
      <dsp:spPr>
        <a:xfrm rot="5400000">
          <a:off x="1622327" y="1412139"/>
          <a:ext cx="573497" cy="6529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37591-7112-4F32-8013-B3DC5243AA6D}">
      <dsp:nvSpPr>
        <dsp:cNvPr id="0" name=""/>
        <dsp:cNvSpPr/>
      </dsp:nvSpPr>
      <dsp:spPr>
        <a:xfrm>
          <a:off x="1470385" y="776405"/>
          <a:ext cx="965432" cy="6757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Calculate the Test Statistic (t)</a:t>
          </a:r>
          <a:endParaRPr lang="en-MY" sz="1000" kern="1200"/>
        </a:p>
      </dsp:txBody>
      <dsp:txXfrm>
        <a:off x="1503379" y="809399"/>
        <a:ext cx="899444" cy="609783"/>
      </dsp:txXfrm>
    </dsp:sp>
    <dsp:sp modelId="{F07C7F0C-698E-4C10-82AD-312AC86D06F3}">
      <dsp:nvSpPr>
        <dsp:cNvPr id="0" name=""/>
        <dsp:cNvSpPr/>
      </dsp:nvSpPr>
      <dsp:spPr>
        <a:xfrm>
          <a:off x="2435818" y="840856"/>
          <a:ext cx="702163" cy="546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87C0C-0AB2-4A45-83EB-6E61D8200BED}">
      <dsp:nvSpPr>
        <dsp:cNvPr id="0" name=""/>
        <dsp:cNvSpPr/>
      </dsp:nvSpPr>
      <dsp:spPr>
        <a:xfrm rot="5400000">
          <a:off x="2422774" y="2171254"/>
          <a:ext cx="573497" cy="65290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1D0FF-B118-499F-8D1F-B21E49305296}">
      <dsp:nvSpPr>
        <dsp:cNvPr id="0" name=""/>
        <dsp:cNvSpPr/>
      </dsp:nvSpPr>
      <dsp:spPr>
        <a:xfrm>
          <a:off x="2270832" y="1535520"/>
          <a:ext cx="965432" cy="6757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000" kern="1200"/>
            <a:t> Degrees of Freedom (df)</a:t>
          </a:r>
        </a:p>
      </dsp:txBody>
      <dsp:txXfrm>
        <a:off x="2303826" y="1568514"/>
        <a:ext cx="899444" cy="609783"/>
      </dsp:txXfrm>
    </dsp:sp>
    <dsp:sp modelId="{BC5E3CB9-41AE-4E7B-BF03-599B1EE2F1A0}">
      <dsp:nvSpPr>
        <dsp:cNvPr id="0" name=""/>
        <dsp:cNvSpPr/>
      </dsp:nvSpPr>
      <dsp:spPr>
        <a:xfrm>
          <a:off x="3236265" y="1599970"/>
          <a:ext cx="702163" cy="546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4BD5F-0583-4E24-8D63-441228360CF8}">
      <dsp:nvSpPr>
        <dsp:cNvPr id="0" name=""/>
        <dsp:cNvSpPr/>
      </dsp:nvSpPr>
      <dsp:spPr>
        <a:xfrm>
          <a:off x="3071278" y="2294635"/>
          <a:ext cx="965432" cy="6757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000" kern="1200" dirty="0"/>
            <a:t>Compare t to a t-Distribution</a:t>
          </a:r>
        </a:p>
      </dsp:txBody>
      <dsp:txXfrm>
        <a:off x="3104272" y="2327629"/>
        <a:ext cx="899444" cy="609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8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439" y="4543425"/>
            <a:ext cx="9440034" cy="118957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Impact of Mental Health on Marriage in the USA (2021/2022)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2997"/>
            <a:ext cx="9440034" cy="8868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5792BA"/>
                </a:solidFill>
              </a:rPr>
              <a:t>By Abdelrahman Zaian</a:t>
            </a:r>
          </a:p>
          <a:p>
            <a:r>
              <a:rPr lang="en-US" dirty="0">
                <a:solidFill>
                  <a:srgbClr val="5792BA"/>
                </a:solidFill>
              </a:rPr>
              <a:t>MADE 2024/2025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6" r="-1" b="24865"/>
          <a:stretch/>
        </p:blipFill>
        <p:spPr>
          <a:xfrm>
            <a:off x="-1" y="-1"/>
            <a:ext cx="12198915" cy="43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1B93F-BFFD-CE5B-986B-11312874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15F3-EE6A-DB6A-07A0-C943AD06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Analysis – Top 3 Strongest Correlations: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A61B7-036B-036D-99AF-B762C95F2609}"/>
              </a:ext>
            </a:extLst>
          </p:cNvPr>
          <p:cNvSpPr txBox="1"/>
          <p:nvPr/>
        </p:nvSpPr>
        <p:spPr>
          <a:xfrm>
            <a:off x="294670" y="904875"/>
            <a:ext cx="67062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Mental Health Metric: Serious Mental Illness 26+ (%)</a:t>
            </a:r>
          </a:p>
          <a:p>
            <a:r>
              <a:rPr lang="en-MY" dirty="0"/>
              <a:t>Correlation: 0.283</a:t>
            </a:r>
          </a:p>
          <a:p>
            <a:r>
              <a:rPr lang="en-MY" dirty="0">
                <a:solidFill>
                  <a:srgbClr val="00B050"/>
                </a:solidFill>
              </a:rPr>
              <a:t>P-value: 0.044</a:t>
            </a:r>
          </a:p>
          <a:p>
            <a:r>
              <a:rPr lang="en-MY" dirty="0"/>
              <a:t>-----------------------------------------------------------------------------Mental Health Metric: Thoughts of Suicide 26+ (%)</a:t>
            </a:r>
          </a:p>
          <a:p>
            <a:r>
              <a:rPr lang="en-MY" dirty="0"/>
              <a:t>Correlation: 0.256</a:t>
            </a:r>
          </a:p>
          <a:p>
            <a:r>
              <a:rPr lang="en-MY" dirty="0">
                <a:solidFill>
                  <a:srgbClr val="FF0000"/>
                </a:solidFill>
              </a:rPr>
              <a:t>P-value: 0.070</a:t>
            </a:r>
          </a:p>
          <a:p>
            <a:r>
              <a:rPr lang="en-MY" dirty="0"/>
              <a:t>-----------------------------------------------------------------------------Mental Health Metric: Major Depressive Episode 26+ (%)</a:t>
            </a:r>
          </a:p>
          <a:p>
            <a:r>
              <a:rPr lang="en-MY" dirty="0"/>
              <a:t>Correlation: 0.182</a:t>
            </a:r>
          </a:p>
          <a:p>
            <a:r>
              <a:rPr lang="en-MY" dirty="0">
                <a:solidFill>
                  <a:srgbClr val="FF0000"/>
                </a:solidFill>
              </a:rPr>
              <a:t>P-value: 0.202</a:t>
            </a:r>
          </a:p>
          <a:p>
            <a:r>
              <a:rPr lang="en-MY" dirty="0"/>
              <a:t>-----------------------------------------------------------------------------</a:t>
            </a:r>
          </a:p>
        </p:txBody>
      </p:sp>
      <p:pic>
        <p:nvPicPr>
          <p:cNvPr id="6" name="Picture 5" descr="A graph of a person with a red line and blue dots&#10;&#10;Description automatically generated">
            <a:extLst>
              <a:ext uri="{FF2B5EF4-FFF2-40B4-BE49-F238E27FC236}">
                <a16:creationId xmlns:a16="http://schemas.microsoft.com/office/drawing/2014/main" id="{5215FD16-DB0D-DF92-58B9-565857DC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20" y="3918092"/>
            <a:ext cx="4206282" cy="2728669"/>
          </a:xfrm>
          <a:prstGeom prst="rect">
            <a:avLst/>
          </a:prstGeom>
        </p:spPr>
      </p:pic>
      <p:pic>
        <p:nvPicPr>
          <p:cNvPr id="9" name="Picture 8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085300A9-893A-758F-86B9-7316C7E3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3" y="4464104"/>
            <a:ext cx="3364597" cy="2182657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A416429A-FBE7-E7DC-0604-41FB595B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293" y="4464104"/>
            <a:ext cx="3364597" cy="2182657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22F5D93-4623-8C7B-228C-4069936C4B55}"/>
              </a:ext>
            </a:extLst>
          </p:cNvPr>
          <p:cNvSpPr/>
          <p:nvPr/>
        </p:nvSpPr>
        <p:spPr>
          <a:xfrm>
            <a:off x="294670" y="4540102"/>
            <a:ext cx="3160911" cy="2106659"/>
          </a:xfrm>
          <a:prstGeom prst="noSmoking">
            <a:avLst>
              <a:gd name="adj" fmla="val 776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9709CAD3-BB4B-CE55-DDCA-C9B1CA405F0C}"/>
              </a:ext>
            </a:extLst>
          </p:cNvPr>
          <p:cNvSpPr/>
          <p:nvPr/>
        </p:nvSpPr>
        <p:spPr>
          <a:xfrm>
            <a:off x="3803213" y="4540102"/>
            <a:ext cx="3160911" cy="2106659"/>
          </a:xfrm>
          <a:prstGeom prst="noSmoking">
            <a:avLst>
              <a:gd name="adj" fmla="val 7766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A83ED29-9DFB-2F26-FEF6-57FA90C54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565711"/>
              </p:ext>
            </p:extLst>
          </p:nvPr>
        </p:nvGraphicFramePr>
        <p:xfrm>
          <a:off x="7177610" y="779361"/>
          <a:ext cx="4706651" cy="298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675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B3C3-9FA8-16F5-0C79-C8E5E2F8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0073-2D20-6021-E313-8866C789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3200" dirty="0"/>
              <a:t>Analysis –Strongest Correlations (linear regression):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E4A85E-07A0-6F18-C240-417D81833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761221"/>
              </p:ext>
            </p:extLst>
          </p:nvPr>
        </p:nvGraphicFramePr>
        <p:xfrm>
          <a:off x="948267" y="1140460"/>
          <a:ext cx="10295465" cy="1945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59093">
                  <a:extLst>
                    <a:ext uri="{9D8B030D-6E8A-4147-A177-3AD203B41FA5}">
                      <a16:colId xmlns:a16="http://schemas.microsoft.com/office/drawing/2014/main" val="390148748"/>
                    </a:ext>
                  </a:extLst>
                </a:gridCol>
                <a:gridCol w="2059093">
                  <a:extLst>
                    <a:ext uri="{9D8B030D-6E8A-4147-A177-3AD203B41FA5}">
                      <a16:colId xmlns:a16="http://schemas.microsoft.com/office/drawing/2014/main" val="1888889425"/>
                    </a:ext>
                  </a:extLst>
                </a:gridCol>
                <a:gridCol w="2059093">
                  <a:extLst>
                    <a:ext uri="{9D8B030D-6E8A-4147-A177-3AD203B41FA5}">
                      <a16:colId xmlns:a16="http://schemas.microsoft.com/office/drawing/2014/main" val="2004795653"/>
                    </a:ext>
                  </a:extLst>
                </a:gridCol>
                <a:gridCol w="2059093">
                  <a:extLst>
                    <a:ext uri="{9D8B030D-6E8A-4147-A177-3AD203B41FA5}">
                      <a16:colId xmlns:a16="http://schemas.microsoft.com/office/drawing/2014/main" val="2579256074"/>
                    </a:ext>
                  </a:extLst>
                </a:gridCol>
                <a:gridCol w="2059093">
                  <a:extLst>
                    <a:ext uri="{9D8B030D-6E8A-4147-A177-3AD203B41FA5}">
                      <a16:colId xmlns:a16="http://schemas.microsoft.com/office/drawing/2014/main" val="36940424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Intercept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R-squared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67082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Serious Mental Illness 26+ (%)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1.3442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-0.3886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0.0799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0.0445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48525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Thoughts of Suicide 26+ (%)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1.6361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0.2805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0.0655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0.0697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163560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Major Depressive Episode 26+ (%)</a:t>
                      </a:r>
                      <a:endParaRPr lang="en-MY" sz="1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0.6216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2.0798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0.0330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0.2018</a:t>
                      </a:r>
                      <a:endParaRPr lang="en-MY" sz="1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917716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AFF0D08-5170-1EB3-4653-C095F69F1D04}"/>
              </a:ext>
            </a:extLst>
          </p:cNvPr>
          <p:cNvSpPr txBox="1"/>
          <p:nvPr/>
        </p:nvSpPr>
        <p:spPr>
          <a:xfrm>
            <a:off x="476250" y="3648075"/>
            <a:ext cx="1040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Serious Mental Illness 26+ (%) has the strongest and statistically significant relationship with the Average Marriage Rate, though its explanatory power (R-squared) is still low at 8%. For every 1% increase in the rate of Serious Mental Illness 26+, the Average Marriage Rate is predicted to increase by 1.34 person per 1000.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Thoughts of Suicide 26+ (%) shows a marginally significant relationship with marriage rates, but its explanatory power is even weaker (R-squared of 6.6%).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Depressive Episode 26+ (%) has the weakest relationship, both in terms of explanatory power (R-squared of 3.3%) and </a:t>
            </a:r>
            <a:r>
              <a:rPr lang="en-MY" dirty="0"/>
              <a:t>weakly significant</a:t>
            </a:r>
            <a:r>
              <a:rPr lang="en-US" dirty="0"/>
              <a:t>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2905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DD63-0F72-7F3F-0AFD-AE22F9C4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97EE-FAFC-3EAC-A555-6D32AFB0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Conclusion – Argument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6DF26-3FEA-C8F7-12A1-BE5BB92AFA0B}"/>
              </a:ext>
            </a:extLst>
          </p:cNvPr>
          <p:cNvSpPr txBox="1"/>
          <p:nvPr/>
        </p:nvSpPr>
        <p:spPr>
          <a:xfrm>
            <a:off x="349250" y="904875"/>
            <a:ext cx="1154808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T</a:t>
            </a:r>
            <a:r>
              <a:rPr lang="en-MY" dirty="0"/>
              <a:t>h</a:t>
            </a:r>
            <a:r>
              <a:rPr lang="en-AE" dirty="0"/>
              <a:t>e result is quite shocking for me to be honest from my life </a:t>
            </a:r>
            <a:r>
              <a:rPr lang="en-AE" dirty="0" err="1"/>
              <a:t>experi</a:t>
            </a:r>
            <a:r>
              <a:rPr lang="en-MY" dirty="0"/>
              <a:t>e</a:t>
            </a:r>
            <a:r>
              <a:rPr lang="en-AE" dirty="0" err="1"/>
              <a:t>nce</a:t>
            </a:r>
            <a:r>
              <a:rPr lang="en-AE" dirty="0"/>
              <a:t> main reason it’s a positive correlation </a:t>
            </a:r>
          </a:p>
          <a:p>
            <a:r>
              <a:rPr lang="en-US" dirty="0"/>
              <a:t>If mental health issues are severe, they could create barriers to forming stable relationships</a:t>
            </a:r>
            <a:endParaRPr lang="en-AE" dirty="0"/>
          </a:p>
          <a:p>
            <a:endParaRPr lang="en-AE" dirty="0"/>
          </a:p>
          <a:p>
            <a:pPr algn="ctr"/>
            <a:r>
              <a:rPr lang="en-AE" sz="2800" b="1" dirty="0">
                <a:solidFill>
                  <a:srgbClr val="FFC000"/>
                </a:solidFill>
              </a:rPr>
              <a:t>BUT</a:t>
            </a:r>
          </a:p>
          <a:p>
            <a:pPr algn="ctr"/>
            <a:endParaRPr lang="en-AE" sz="2800" dirty="0"/>
          </a:p>
          <a:p>
            <a:r>
              <a:rPr lang="en-US" dirty="0"/>
              <a:t>R-squared values are very low mental health is not a significant determinant of marriage rates. (small variability)</a:t>
            </a:r>
          </a:p>
          <a:p>
            <a:endParaRPr lang="en-US" dirty="0"/>
          </a:p>
          <a:p>
            <a:r>
              <a:rPr lang="en-US" b="1" dirty="0"/>
              <a:t>Correlation ≠ Causation</a:t>
            </a:r>
            <a:r>
              <a:rPr lang="en-US" dirty="0"/>
              <a:t>: The relationship between mental illness and marriage rates may not imply causation</a:t>
            </a:r>
          </a:p>
          <a:p>
            <a:endParaRPr lang="en-US" dirty="0"/>
          </a:p>
          <a:p>
            <a:r>
              <a:rPr lang="en-AE" dirty="0"/>
              <a:t>I am in Favor of Null Hypothesis </a:t>
            </a:r>
            <a:endParaRPr lang="en-US" dirty="0"/>
          </a:p>
          <a:p>
            <a:r>
              <a:rPr lang="en-US" sz="1800" dirty="0"/>
              <a:t>(𝐻0): There is </a:t>
            </a:r>
            <a:r>
              <a:rPr lang="en-US" sz="1800" b="1" dirty="0">
                <a:solidFill>
                  <a:srgbClr val="FFC000"/>
                </a:solidFill>
              </a:rPr>
              <a:t>no significant correlation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between </a:t>
            </a:r>
            <a:r>
              <a:rPr lang="en-US" sz="1800" dirty="0">
                <a:solidFill>
                  <a:srgbClr val="FFC000"/>
                </a:solidFill>
              </a:rPr>
              <a:t>marriage rates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C000"/>
                </a:solidFill>
              </a:rPr>
              <a:t>mental health metrics or Suicidality Factors</a:t>
            </a:r>
            <a:r>
              <a:rPr lang="en-US" sz="1800" dirty="0"/>
              <a:t> . Any observed correlation is due to random chance.</a:t>
            </a:r>
          </a:p>
          <a:p>
            <a:endParaRPr lang="en-US" sz="1800" dirty="0"/>
          </a:p>
          <a:p>
            <a:r>
              <a:rPr lang="en-US" dirty="0"/>
              <a:t>Hence, I will take it with a </a:t>
            </a:r>
            <a:r>
              <a:rPr lang="en-US" b="1" dirty="0">
                <a:solidFill>
                  <a:srgbClr val="FFC000"/>
                </a:solidFill>
              </a:rPr>
              <a:t>grain of salt </a:t>
            </a:r>
            <a:r>
              <a:rPr lang="en-US" dirty="0"/>
              <a:t>Moderate positive correlation between 'Serious Mental Illness 26+ (%)' and marriage rates and adjust </a:t>
            </a:r>
            <a:r>
              <a:rPr lang="en-AE" dirty="0"/>
              <a:t>the con</a:t>
            </a:r>
            <a:r>
              <a:rPr lang="en-MY" dirty="0"/>
              <a:t>c</a:t>
            </a:r>
            <a:r>
              <a:rPr lang="en-AE" dirty="0" err="1"/>
              <a:t>lusion</a:t>
            </a:r>
            <a:r>
              <a:rPr lang="en-AE" dirty="0"/>
              <a:t> to be </a:t>
            </a:r>
            <a:endParaRPr lang="en-US" dirty="0"/>
          </a:p>
          <a:p>
            <a:endParaRPr lang="en-AE" dirty="0"/>
          </a:p>
          <a:p>
            <a:r>
              <a:rPr lang="en-US" sz="1800" dirty="0"/>
              <a:t>There is </a:t>
            </a:r>
            <a:r>
              <a:rPr lang="en-US" sz="1800" b="1" dirty="0">
                <a:solidFill>
                  <a:srgbClr val="FFC000"/>
                </a:solidFill>
              </a:rPr>
              <a:t>no significant correlation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between </a:t>
            </a:r>
            <a:r>
              <a:rPr lang="en-US" sz="1800" dirty="0">
                <a:solidFill>
                  <a:srgbClr val="FFC000"/>
                </a:solidFill>
              </a:rPr>
              <a:t>marriage rates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C000"/>
                </a:solidFill>
              </a:rPr>
              <a:t>mental health metrics or Suicidality Factors</a:t>
            </a:r>
            <a:r>
              <a:rPr lang="en-US" sz="1800" dirty="0"/>
              <a:t> . Any observed correlation is due to random chance. Except for a chance that </a:t>
            </a:r>
            <a:r>
              <a:rPr lang="en-US" dirty="0"/>
              <a:t>'Serious Mental Illness 26+ (%)’  Factor show some potential and need further study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9212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93F4A-2EB3-3509-D780-BEC999D9B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7160-38CC-F911-7632-A3CD571F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Conclusion –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43C5D-2B70-7C81-BACE-716DE03ED68D}"/>
              </a:ext>
            </a:extLst>
          </p:cNvPr>
          <p:cNvSpPr txBox="1"/>
          <p:nvPr/>
        </p:nvSpPr>
        <p:spPr>
          <a:xfrm>
            <a:off x="1511300" y="2864356"/>
            <a:ext cx="890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Longitudinal Analysis: </a:t>
            </a:r>
            <a:r>
              <a:rPr lang="en-US" sz="2400" dirty="0"/>
              <a:t>I will observe changes in marriage rates and mental health factors over time not just by State-Level Data</a:t>
            </a:r>
          </a:p>
        </p:txBody>
      </p:sp>
    </p:spTree>
    <p:extLst>
      <p:ext uri="{BB962C8B-B14F-4D97-AF65-F5344CB8AC3E}">
        <p14:creationId xmlns:p14="http://schemas.microsoft.com/office/powerpoint/2010/main" val="405363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B3F4-138E-6AB4-8DB5-209396210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7CA5-E597-0C45-DD7E-824671BF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70" y="2214562"/>
            <a:ext cx="9113735" cy="2428875"/>
          </a:xfrm>
        </p:spPr>
        <p:txBody>
          <a:bodyPr>
            <a:noAutofit/>
          </a:bodyPr>
          <a:lstStyle/>
          <a:p>
            <a:pPr lvl="0"/>
            <a:r>
              <a:rPr lang="en-US" sz="6000" dirty="0"/>
              <a:t>THANK YOU </a:t>
            </a:r>
            <a:br>
              <a:rPr lang="en-US" sz="6000" dirty="0"/>
            </a:br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9055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342900"/>
            <a:ext cx="10353762" cy="828675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749099"/>
              </p:ext>
            </p:extLst>
          </p:nvPr>
        </p:nvGraphicFramePr>
        <p:xfrm>
          <a:off x="914400" y="1600200"/>
          <a:ext cx="10353675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63DB-F40E-CD95-DC85-9BA4BF20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10353762" cy="713515"/>
          </a:xfrm>
        </p:spPr>
        <p:txBody>
          <a:bodyPr>
            <a:normAutofit/>
          </a:bodyPr>
          <a:lstStyle/>
          <a:p>
            <a:pPr algn="l"/>
            <a:r>
              <a:rPr lang="en-AE" sz="4000" dirty="0"/>
              <a:t>Introduction </a:t>
            </a:r>
            <a:r>
              <a:rPr lang="en-US" sz="4000" dirty="0"/>
              <a:t>&amp; Scope</a:t>
            </a:r>
            <a:endParaRPr lang="en-MY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6D7F-8326-75F8-6F5B-F97B6B742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43025"/>
            <a:ext cx="10353762" cy="4448175"/>
          </a:xfrm>
        </p:spPr>
        <p:txBody>
          <a:bodyPr/>
          <a:lstStyle/>
          <a:p>
            <a:pPr algn="l"/>
            <a:r>
              <a:rPr lang="en-AE" dirty="0"/>
              <a:t>Main Question : </a:t>
            </a:r>
            <a:r>
              <a:rPr lang="en-US" dirty="0"/>
              <a:t>Does mental health, specifically mental illness and suicidality, impact marriage rates in different USA states?</a:t>
            </a:r>
          </a:p>
          <a:p>
            <a:pPr algn="l"/>
            <a:endParaRPr lang="en-MY" dirty="0"/>
          </a:p>
          <a:p>
            <a:pPr algn="l"/>
            <a:r>
              <a:rPr lang="en-MY" dirty="0"/>
              <a:t>Scope of the Question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9EB7DC-71FF-517A-DEEA-D2269ACD0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0774"/>
              </p:ext>
            </p:extLst>
          </p:nvPr>
        </p:nvGraphicFramePr>
        <p:xfrm>
          <a:off x="2223526" y="3567112"/>
          <a:ext cx="7734300" cy="24916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87280">
                  <a:extLst>
                    <a:ext uri="{9D8B030D-6E8A-4147-A177-3AD203B41FA5}">
                      <a16:colId xmlns:a16="http://schemas.microsoft.com/office/drawing/2014/main" val="2803738713"/>
                    </a:ext>
                  </a:extLst>
                </a:gridCol>
                <a:gridCol w="5847020">
                  <a:extLst>
                    <a:ext uri="{9D8B030D-6E8A-4147-A177-3AD203B41FA5}">
                      <a16:colId xmlns:a16="http://schemas.microsoft.com/office/drawing/2014/main" val="1685307685"/>
                    </a:ext>
                  </a:extLst>
                </a:gridCol>
              </a:tblGrid>
              <a:tr h="353231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Factors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295924"/>
                  </a:ext>
                </a:extLst>
              </a:tr>
              <a:tr h="114800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Mental Health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1- Any Mental Illness </a:t>
                      </a:r>
                    </a:p>
                    <a:p>
                      <a:pPr algn="l"/>
                      <a:r>
                        <a:rPr lang="en-US" dirty="0"/>
                        <a:t>2- Serious Mental Illness </a:t>
                      </a:r>
                    </a:p>
                    <a:p>
                      <a:pPr algn="l"/>
                      <a:r>
                        <a:rPr lang="en-US" dirty="0"/>
                        <a:t>3- Received Mental Health Treatment </a:t>
                      </a:r>
                    </a:p>
                    <a:p>
                      <a:pPr algn="l"/>
                      <a:r>
                        <a:rPr lang="en-US" dirty="0"/>
                        <a:t>4- Major Depressive Episode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5514"/>
                  </a:ext>
                </a:extLst>
              </a:tr>
              <a:tr h="937168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Suicidality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1- Had Serious Thoughts of Suicide </a:t>
                      </a:r>
                    </a:p>
                    <a:p>
                      <a:pPr algn="l"/>
                      <a:r>
                        <a:rPr lang="en-US" dirty="0"/>
                        <a:t>2- Made Any Suicide Plans </a:t>
                      </a:r>
                    </a:p>
                    <a:p>
                      <a:pPr algn="l"/>
                      <a:r>
                        <a:rPr lang="en-US" dirty="0"/>
                        <a:t>3- Attempted Suicide 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44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09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6C46-5E7D-67AE-7089-8F51981E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F256-369E-1526-0CB2-E1BD953C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10353762" cy="819150"/>
          </a:xfrm>
        </p:spPr>
        <p:txBody>
          <a:bodyPr>
            <a:normAutofit/>
          </a:bodyPr>
          <a:lstStyle/>
          <a:p>
            <a:pPr lvl="0" algn="l"/>
            <a:r>
              <a:rPr lang="en-US" sz="4000" dirty="0"/>
              <a:t>Data Choice &amp; Pipeline</a:t>
            </a:r>
            <a:endParaRPr lang="en-MY" sz="4000" dirty="0"/>
          </a:p>
        </p:txBody>
      </p:sp>
      <p:pic>
        <p:nvPicPr>
          <p:cNvPr id="7" name="Imag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0F9D4F-4C6F-2167-5EDD-2838AF4E357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8085" y="3802510"/>
            <a:ext cx="7515830" cy="296976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6545BB-4AB6-BC0A-B6BC-28B4FC2E6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746566"/>
              </p:ext>
            </p:extLst>
          </p:nvPr>
        </p:nvGraphicFramePr>
        <p:xfrm>
          <a:off x="600074" y="1338791"/>
          <a:ext cx="11249026" cy="19720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3576">
                  <a:extLst>
                    <a:ext uri="{9D8B030D-6E8A-4147-A177-3AD203B41FA5}">
                      <a16:colId xmlns:a16="http://schemas.microsoft.com/office/drawing/2014/main" val="2683941970"/>
                    </a:ext>
                  </a:extLst>
                </a:gridCol>
                <a:gridCol w="5505450">
                  <a:extLst>
                    <a:ext uri="{9D8B030D-6E8A-4147-A177-3AD203B41FA5}">
                      <a16:colId xmlns:a16="http://schemas.microsoft.com/office/drawing/2014/main" val="3790254721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1: Marriage Rates by State (2019-2022)</a:t>
                      </a:r>
                      <a:endParaRPr lang="en-MY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2: Mental Illness and Suicidality (2021-2022)</a:t>
                      </a:r>
                      <a:endParaRPr lang="en-MY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27937"/>
                  </a:ext>
                </a:extLst>
              </a:tr>
              <a:tr h="518679">
                <a:tc>
                  <a:txBody>
                    <a:bodyPr/>
                    <a:lstStyle/>
                    <a:p>
                      <a:r>
                        <a:rPr lang="en-US" dirty="0"/>
                        <a:t>National Center for Health Statistics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This dataset shows the number of marriages per 1,000 people in each U.S. state for 2021</a:t>
                      </a:r>
                      <a:r>
                        <a:rPr lang="en-AE" dirty="0"/>
                        <a:t>/</a:t>
                      </a:r>
                      <a:r>
                        <a:rPr lang="en-US" dirty="0"/>
                        <a:t>2022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Trusted source with Accuracy </a:t>
                      </a:r>
                    </a:p>
                    <a:p>
                      <a:r>
                        <a:rPr lang="en-US" dirty="0"/>
                        <a:t>National Survey on Drug Use and Health with -  Confidence Intervals 95%</a:t>
                      </a:r>
                      <a:endParaRPr lang="en-MY" dirty="0"/>
                    </a:p>
                    <a:p>
                      <a:r>
                        <a:rPr lang="en-US" dirty="0"/>
                        <a:t>Age Groups: Includes specific data for 12-17, 18-25, 26+, and 18+.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0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97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5982-78D5-3E8A-EFF3-0E265B9C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E7-AC09-5509-4642-AA819F8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10353762" cy="819150"/>
          </a:xfrm>
        </p:spPr>
        <p:txBody>
          <a:bodyPr>
            <a:normAutofit/>
          </a:bodyPr>
          <a:lstStyle/>
          <a:p>
            <a:pPr lvl="0" algn="l"/>
            <a:r>
              <a:rPr lang="en-US" sz="4000" dirty="0"/>
              <a:t>Conditions for Accurate Analysis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E5679700-1DC7-475F-8EED-BBC9B3E3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065" b="22112"/>
          <a:stretch/>
        </p:blipFill>
        <p:spPr>
          <a:xfrm>
            <a:off x="7966465" y="710633"/>
            <a:ext cx="3722813" cy="237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FEAC9-7885-6C97-9755-624A7D5789CF}"/>
              </a:ext>
            </a:extLst>
          </p:cNvPr>
          <p:cNvSpPr txBox="1"/>
          <p:nvPr/>
        </p:nvSpPr>
        <p:spPr>
          <a:xfrm>
            <a:off x="615457" y="839000"/>
            <a:ext cx="655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/>
              <a:t>While thinking what is the best way to answer the question and to create a proper Hypothesis I came a cross several </a:t>
            </a:r>
            <a:r>
              <a:rPr lang="en-MY" sz="1600" dirty="0"/>
              <a:t>obstacles</a:t>
            </a:r>
          </a:p>
          <a:p>
            <a:endParaRPr lang="en-MY" sz="1600" dirty="0"/>
          </a:p>
          <a:p>
            <a:pPr marL="342900" indent="-342900">
              <a:buFont typeface="+mj-lt"/>
              <a:buAutoNum type="arabicPeriod"/>
            </a:pPr>
            <a:r>
              <a:rPr lang="en-MY" sz="1600" dirty="0"/>
              <a:t>I have originally 4 age groups as discussed earlier 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1600" dirty="0"/>
              <a:t>Only 2 years of data which is not enough to create relation between the change of marriage rates compared to health factor 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1600" dirty="0"/>
              <a:t>Marriage is suspected to </a:t>
            </a:r>
            <a:r>
              <a:rPr lang="en-US" sz="1600" dirty="0"/>
              <a:t>other factors, such as socioeconomic conditions, cultural norms and religion and these are highly diverse in a migrant country like USA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Health factors were taken in 2021 and 2022 due to sample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408A5-0339-DA61-5ACF-9FE8EE5E4FF8}"/>
              </a:ext>
            </a:extLst>
          </p:cNvPr>
          <p:cNvSpPr txBox="1"/>
          <p:nvPr/>
        </p:nvSpPr>
        <p:spPr>
          <a:xfrm>
            <a:off x="615458" y="4393041"/>
            <a:ext cx="65548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/>
              <a:t>Sol 1 : As in 2021 and 2022 is our scope I did further research and found out the following median age for men and women is 30 and 28 Hence I focus on the Age group 26+ (Health factors)</a:t>
            </a:r>
          </a:p>
          <a:p>
            <a:r>
              <a:rPr lang="en-AE" dirty="0"/>
              <a:t>Sol 2,3 : To Avoid Noise its logical to understand that every state has diff</a:t>
            </a:r>
            <a:r>
              <a:rPr lang="en-MY" dirty="0"/>
              <a:t>e</a:t>
            </a:r>
            <a:r>
              <a:rPr lang="en-AE" dirty="0"/>
              <a:t>rent constitution laws as well as society so instead of the focusing on the year to reach correlation we will analyse based on each state</a:t>
            </a:r>
          </a:p>
          <a:p>
            <a:r>
              <a:rPr lang="en-AE" dirty="0"/>
              <a:t>Sol 4 : Get the </a:t>
            </a:r>
            <a:r>
              <a:rPr lang="en-AE" dirty="0" err="1"/>
              <a:t>avg</a:t>
            </a:r>
            <a:r>
              <a:rPr lang="en-AE" dirty="0"/>
              <a:t> marri</a:t>
            </a:r>
            <a:r>
              <a:rPr lang="en-MY" dirty="0"/>
              <a:t>a</a:t>
            </a:r>
            <a:r>
              <a:rPr lang="en-AE" dirty="0" err="1"/>
              <a:t>ge</a:t>
            </a:r>
            <a:r>
              <a:rPr lang="en-AE" dirty="0"/>
              <a:t> rate 2021 and 2022 </a:t>
            </a:r>
            <a:endParaRPr lang="en-MY" dirty="0"/>
          </a:p>
        </p:txBody>
      </p:sp>
      <p:pic>
        <p:nvPicPr>
          <p:cNvPr id="8" name="Picture 7" descr="A graph showing the growth of a person and person&#10;&#10;Description automatically generated">
            <a:extLst>
              <a:ext uri="{FF2B5EF4-FFF2-40B4-BE49-F238E27FC236}">
                <a16:creationId xmlns:a16="http://schemas.microsoft.com/office/drawing/2014/main" id="{6DA219F2-EC2F-4E5C-F2ED-CA2139D0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32" t="9188" r="7149"/>
          <a:stretch/>
        </p:blipFill>
        <p:spPr>
          <a:xfrm>
            <a:off x="8404369" y="3342423"/>
            <a:ext cx="2847003" cy="2610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A94923-290F-5802-BF4F-1163924BA877}"/>
              </a:ext>
            </a:extLst>
          </p:cNvPr>
          <p:cNvSpPr txBox="1"/>
          <p:nvPr/>
        </p:nvSpPr>
        <p:spPr>
          <a:xfrm>
            <a:off x="8392669" y="6147367"/>
            <a:ext cx="3416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Estimated median age in USA first wedding </a:t>
            </a:r>
          </a:p>
          <a:p>
            <a:r>
              <a:rPr lang="en-US" sz="1200" dirty="0"/>
              <a:t>from 1998 to 2022, by sex</a:t>
            </a:r>
            <a:endParaRPr lang="en-MY" sz="1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93BB55-F7F2-2469-00FD-431999502850}"/>
              </a:ext>
            </a:extLst>
          </p:cNvPr>
          <p:cNvSpPr txBox="1">
            <a:spLocks/>
          </p:cNvSpPr>
          <p:nvPr/>
        </p:nvSpPr>
        <p:spPr>
          <a:xfrm>
            <a:off x="294670" y="3573891"/>
            <a:ext cx="10353762" cy="8191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14075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2E24-9391-3255-BD90-C56D26E8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9C5-4394-4E03-3ADE-9EB1AEA0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10353762" cy="819150"/>
          </a:xfrm>
        </p:spPr>
        <p:txBody>
          <a:bodyPr>
            <a:normAutofit/>
          </a:bodyPr>
          <a:lstStyle/>
          <a:p>
            <a:pPr lvl="0" algn="l"/>
            <a:r>
              <a:rPr lang="en-US" sz="4000" dirty="0"/>
              <a:t>Analysis - Set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A7E53-C95E-5D42-3755-4C9E945AC3DF}"/>
              </a:ext>
            </a:extLst>
          </p:cNvPr>
          <p:cNvSpPr txBox="1"/>
          <p:nvPr/>
        </p:nvSpPr>
        <p:spPr>
          <a:xfrm>
            <a:off x="919119" y="2336393"/>
            <a:ext cx="103537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(𝐻0): There is </a:t>
            </a:r>
            <a:r>
              <a:rPr lang="en-US" sz="2000" b="1" dirty="0">
                <a:solidFill>
                  <a:srgbClr val="FFC000"/>
                </a:solidFill>
              </a:rPr>
              <a:t>no significant correlation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between </a:t>
            </a:r>
            <a:r>
              <a:rPr lang="en-US" sz="2000" dirty="0">
                <a:solidFill>
                  <a:srgbClr val="FFC000"/>
                </a:solidFill>
              </a:rPr>
              <a:t>marriage rates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C000"/>
                </a:solidFill>
              </a:rPr>
              <a:t>mental health metrics or Suicidality Factors</a:t>
            </a:r>
            <a:r>
              <a:rPr lang="en-US" sz="2000" dirty="0"/>
              <a:t> . Any observed correlation is due to random chance.</a:t>
            </a:r>
          </a:p>
          <a:p>
            <a:endParaRPr lang="en-US" sz="2000" dirty="0"/>
          </a:p>
          <a:p>
            <a:r>
              <a:rPr lang="en-US" sz="2000" b="1" dirty="0"/>
              <a:t>(</a:t>
            </a:r>
            <a:r>
              <a:rPr lang="en-US" sz="2000" dirty="0"/>
              <a:t>𝐻1</a:t>
            </a:r>
            <a:r>
              <a:rPr lang="en-US" sz="2000" b="1" dirty="0"/>
              <a:t>​):</a:t>
            </a:r>
            <a:r>
              <a:rPr lang="en-US" sz="2000" dirty="0"/>
              <a:t>There </a:t>
            </a:r>
            <a:r>
              <a:rPr lang="en-US" sz="2000" b="1" dirty="0">
                <a:solidFill>
                  <a:srgbClr val="FFC000"/>
                </a:solidFill>
              </a:rPr>
              <a:t>is correlation</a:t>
            </a:r>
            <a:r>
              <a:rPr lang="en-US" sz="2000" dirty="0"/>
              <a:t> between </a:t>
            </a:r>
            <a:r>
              <a:rPr lang="en-US" sz="2000" dirty="0">
                <a:solidFill>
                  <a:srgbClr val="FFC000"/>
                </a:solidFill>
              </a:rPr>
              <a:t>marriage rates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C000"/>
                </a:solidFill>
              </a:rPr>
              <a:t>mental health metrics or Suicidality Factors</a:t>
            </a:r>
            <a:r>
              <a:rPr lang="en-US" sz="2000" dirty="0"/>
              <a:t>. this relationship is unlikely to be due to random chance.</a:t>
            </a:r>
          </a:p>
          <a:p>
            <a:endParaRPr lang="en-US" dirty="0"/>
          </a:p>
          <a:p>
            <a:r>
              <a:rPr lang="en-US" sz="1800" dirty="0"/>
              <a:t>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461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D4B9-9679-8C5F-10E1-89FBA554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BD02-C1F3-B5A7-EAD4-A1EBC490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10353762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600" dirty="0"/>
              <a:t>Analysis – Geo visualization of Mental Health  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1D8C7E3-B775-379A-5A3E-03487C77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3" y="904875"/>
            <a:ext cx="4222556" cy="3051054"/>
          </a:xfrm>
          <a:prstGeom prst="rect">
            <a:avLst/>
          </a:prstGeom>
        </p:spPr>
      </p:pic>
      <p:pic>
        <p:nvPicPr>
          <p:cNvPr id="7" name="Picture 6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402C5252-9E36-A7C1-C436-F58B894C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95" y="211238"/>
            <a:ext cx="2095535" cy="568123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B6EDC0E2-7C3B-340C-FFEA-43E93D91D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" y="4051005"/>
            <a:ext cx="3649344" cy="2636874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F38683E7-D7FA-8401-39BA-985C3998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664" y="4051005"/>
            <a:ext cx="3664921" cy="2636874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3883F75D-0F07-BA09-6E30-8FD21943D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986" y="4051005"/>
            <a:ext cx="3649344" cy="26368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83F6BC20-0412-DF5C-FF28-C45D0F1DA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829" y="904874"/>
            <a:ext cx="4222556" cy="30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6C022-7D47-9E96-AF6B-7B429E79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E236-E52F-59E0-9DB8-DA522547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Analysis – Geo visualization of Suicidality Factors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D7C2E91A-49C6-1852-0858-BEDCA160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07" y="779361"/>
            <a:ext cx="3932386" cy="2841388"/>
          </a:xfrm>
          <a:prstGeom prst="rect">
            <a:avLst/>
          </a:prstGeom>
        </p:spPr>
      </p:pic>
      <p:pic>
        <p:nvPicPr>
          <p:cNvPr id="7" name="Picture 6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2B9E34D3-DD1A-00D1-5377-CC60A64E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95" y="211238"/>
            <a:ext cx="2095535" cy="568123"/>
          </a:xfrm>
          <a:prstGeom prst="rect">
            <a:avLst/>
          </a:prstGeom>
        </p:spPr>
      </p:pic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BE4D2B6B-CAD3-76A9-A694-0DF04689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362" y="3714758"/>
            <a:ext cx="3923580" cy="2932004"/>
          </a:xfrm>
          <a:prstGeom prst="rect">
            <a:avLst/>
          </a:prstGeom>
        </p:spPr>
      </p:pic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5F6C9DED-1FBD-0E67-F0BD-0CB792413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5" y="3721221"/>
            <a:ext cx="3932387" cy="2929514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53D89138-94AA-13A3-3ED7-BC12AF7D3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980" y="3714758"/>
            <a:ext cx="4075114" cy="29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4604-2943-6ED6-49D6-1BCFE2EE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8864-328F-A1AD-F897-E4429534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0" y="85725"/>
            <a:ext cx="9113735" cy="8191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Analysis – Correlation matrix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3570779-B8A2-7713-8901-E92F1A46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5" y="1479033"/>
            <a:ext cx="6446372" cy="42975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CD431F1-EFAF-71FE-0C7F-EE2095694E8A}"/>
              </a:ext>
            </a:extLst>
          </p:cNvPr>
          <p:cNvSpPr txBox="1">
            <a:spLocks/>
          </p:cNvSpPr>
          <p:nvPr/>
        </p:nvSpPr>
        <p:spPr>
          <a:xfrm>
            <a:off x="7130347" y="1624466"/>
            <a:ext cx="4864145" cy="36090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/>
              <a:t>Further Analysis needed</a:t>
            </a:r>
          </a:p>
          <a:p>
            <a:pPr algn="l"/>
            <a:endParaRPr lang="en-US" sz="3200" dirty="0"/>
          </a:p>
          <a:p>
            <a:pPr algn="l"/>
            <a:r>
              <a:rPr lang="en-US" sz="2800" b="1" dirty="0"/>
              <a:t>More detailed, state-specific correlations</a:t>
            </a:r>
            <a:r>
              <a:rPr lang="en-US" sz="2800" dirty="0"/>
              <a:t> and P-values.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79075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{4CE818BE-2C2A-4A1D-A802-A6BB61DEAA04}tf11665031_win32</Template>
  <TotalTime>512</TotalTime>
  <Words>960</Words>
  <Application>Microsoft Office PowerPoint</Application>
  <PresentationFormat>Widescreen</PresentationFormat>
  <Paragraphs>124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 Narrow</vt:lpstr>
      <vt:lpstr>Arial</vt:lpstr>
      <vt:lpstr>Arial Nova</vt:lpstr>
      <vt:lpstr>Arial Nova Light</vt:lpstr>
      <vt:lpstr>Wingdings 2</vt:lpstr>
      <vt:lpstr>SlateVTI</vt:lpstr>
      <vt:lpstr>Impact of Mental Health on Marriage in the USA (2021/2022)</vt:lpstr>
      <vt:lpstr>Content</vt:lpstr>
      <vt:lpstr>Introduction &amp; Scope</vt:lpstr>
      <vt:lpstr>Data Choice &amp; Pipeline</vt:lpstr>
      <vt:lpstr>Conditions for Accurate Analysis</vt:lpstr>
      <vt:lpstr>Analysis - Set the Hypothesis</vt:lpstr>
      <vt:lpstr>Analysis – Geo visualization of Mental Health  </vt:lpstr>
      <vt:lpstr>Analysis – Geo visualization of Suicidality Factors</vt:lpstr>
      <vt:lpstr>Analysis – Correlation matrix </vt:lpstr>
      <vt:lpstr>Analysis – Top 3 Strongest Correlations:</vt:lpstr>
      <vt:lpstr>Analysis –Strongest Correlations (linear regression):</vt:lpstr>
      <vt:lpstr>Conclusion – Argument </vt:lpstr>
      <vt:lpstr>Conclusion – Future Work</vt:lpstr>
      <vt:lpstr>THANK YOU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Zaian, Abdelrahman</dc:creator>
  <cp:lastModifiedBy>Zaian, Abdelrahman</cp:lastModifiedBy>
  <cp:revision>3</cp:revision>
  <dcterms:created xsi:type="dcterms:W3CDTF">2025-01-07T20:25:32Z</dcterms:created>
  <dcterms:modified xsi:type="dcterms:W3CDTF">2025-01-12T03:47:46Z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